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1" r:id="rId5"/>
    <p:sldId id="279" r:id="rId6"/>
    <p:sldId id="274" r:id="rId7"/>
    <p:sldId id="281" r:id="rId8"/>
    <p:sldId id="283" r:id="rId9"/>
    <p:sldId id="276" r:id="rId10"/>
    <p:sldId id="282" r:id="rId11"/>
    <p:sldId id="280" r:id="rId12"/>
    <p:sldId id="271" r:id="rId13"/>
    <p:sldId id="277" r:id="rId14"/>
    <p:sldId id="278" r:id="rId15"/>
    <p:sldId id="275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лезнева Марина Сергеевна" initials="ВМС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1"/>
  </p:normalViewPr>
  <p:slideViewPr>
    <p:cSldViewPr>
      <p:cViewPr>
        <p:scale>
          <a:sx n="106" d="100"/>
          <a:sy n="106" d="100"/>
        </p:scale>
        <p:origin x="1554" y="7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77C92-2B28-4139-B817-665B14F132E2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EB0A1-325A-4260-9184-23B2B5505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68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EB0A1-325A-4260-9184-23B2B5505BB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9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2045F6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2045F6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2045F6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9229" y="163067"/>
            <a:ext cx="10357125" cy="720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24481" y="1851850"/>
            <a:ext cx="10928985" cy="33699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.wav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hyperlink" Target="https://disk.yandex.ru/d/fVxfmVi2NWjssw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d/0vnTfTtObJ4ph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E934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1" y="0"/>
              <a:ext cx="3610610" cy="5283200"/>
            </a:xfrm>
            <a:custGeom>
              <a:avLst/>
              <a:gdLst/>
              <a:ahLst/>
              <a:cxnLst/>
              <a:rect l="l" t="t" r="r" b="b"/>
              <a:pathLst>
                <a:path w="3610610" h="5283200">
                  <a:moveTo>
                    <a:pt x="1347537" y="0"/>
                  </a:moveTo>
                  <a:lnTo>
                    <a:pt x="0" y="0"/>
                  </a:lnTo>
                  <a:lnTo>
                    <a:pt x="0" y="936007"/>
                  </a:lnTo>
                  <a:lnTo>
                    <a:pt x="1662796" y="5282736"/>
                  </a:lnTo>
                  <a:lnTo>
                    <a:pt x="3610429" y="1187710"/>
                  </a:lnTo>
                  <a:lnTo>
                    <a:pt x="1347537" y="0"/>
                  </a:lnTo>
                  <a:close/>
                </a:path>
              </a:pathLst>
            </a:custGeom>
            <a:solidFill>
              <a:srgbClr val="36AD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47538" y="0"/>
              <a:ext cx="2825750" cy="1188085"/>
            </a:xfrm>
            <a:custGeom>
              <a:avLst/>
              <a:gdLst/>
              <a:ahLst/>
              <a:cxnLst/>
              <a:rect l="l" t="t" r="r" b="b"/>
              <a:pathLst>
                <a:path w="2825750" h="1188085">
                  <a:moveTo>
                    <a:pt x="0" y="0"/>
                  </a:moveTo>
                  <a:lnTo>
                    <a:pt x="2262892" y="1187710"/>
                  </a:lnTo>
                  <a:lnTo>
                    <a:pt x="2825400" y="5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9F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662796" y="1187710"/>
              <a:ext cx="8144509" cy="5670550"/>
            </a:xfrm>
            <a:custGeom>
              <a:avLst/>
              <a:gdLst/>
              <a:ahLst/>
              <a:cxnLst/>
              <a:rect l="l" t="t" r="r" b="b"/>
              <a:pathLst>
                <a:path w="8144509" h="5670550">
                  <a:moveTo>
                    <a:pt x="1947633" y="0"/>
                  </a:moveTo>
                  <a:lnTo>
                    <a:pt x="0" y="4095026"/>
                  </a:lnTo>
                  <a:lnTo>
                    <a:pt x="602600" y="5670289"/>
                  </a:lnTo>
                  <a:lnTo>
                    <a:pt x="1561908" y="5670289"/>
                  </a:lnTo>
                  <a:lnTo>
                    <a:pt x="8143998" y="3252243"/>
                  </a:lnTo>
                  <a:lnTo>
                    <a:pt x="1947633" y="0"/>
                  </a:lnTo>
                  <a:close/>
                </a:path>
              </a:pathLst>
            </a:custGeom>
            <a:solidFill>
              <a:srgbClr val="45BA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47538" y="0"/>
              <a:ext cx="2828290" cy="5080"/>
            </a:xfrm>
            <a:custGeom>
              <a:avLst/>
              <a:gdLst/>
              <a:ahLst/>
              <a:cxnLst/>
              <a:rect l="l" t="t" r="r" b="b"/>
              <a:pathLst>
                <a:path w="2828290" h="5080">
                  <a:moveTo>
                    <a:pt x="2827778" y="0"/>
                  </a:moveTo>
                  <a:lnTo>
                    <a:pt x="0" y="0"/>
                  </a:lnTo>
                  <a:lnTo>
                    <a:pt x="2825400" y="5002"/>
                  </a:lnTo>
                  <a:lnTo>
                    <a:pt x="2827778" y="0"/>
                  </a:lnTo>
                  <a:close/>
                </a:path>
              </a:pathLst>
            </a:custGeom>
            <a:solidFill>
              <a:srgbClr val="2B9F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10431" y="0"/>
              <a:ext cx="8582025" cy="4440555"/>
            </a:xfrm>
            <a:custGeom>
              <a:avLst/>
              <a:gdLst/>
              <a:ahLst/>
              <a:cxnLst/>
              <a:rect l="l" t="t" r="r" b="b"/>
              <a:pathLst>
                <a:path w="8582025" h="4440555">
                  <a:moveTo>
                    <a:pt x="8581569" y="0"/>
                  </a:moveTo>
                  <a:lnTo>
                    <a:pt x="568486" y="0"/>
                  </a:lnTo>
                  <a:lnTo>
                    <a:pt x="0" y="1187710"/>
                  </a:lnTo>
                  <a:lnTo>
                    <a:pt x="6196364" y="4439955"/>
                  </a:lnTo>
                  <a:lnTo>
                    <a:pt x="8581569" y="3563709"/>
                  </a:lnTo>
                  <a:lnTo>
                    <a:pt x="8581569" y="0"/>
                  </a:lnTo>
                  <a:close/>
                </a:path>
              </a:pathLst>
            </a:custGeom>
            <a:solidFill>
              <a:srgbClr val="36AD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24708" y="4439955"/>
              <a:ext cx="8967470" cy="2418080"/>
            </a:xfrm>
            <a:custGeom>
              <a:avLst/>
              <a:gdLst/>
              <a:ahLst/>
              <a:cxnLst/>
              <a:rect l="l" t="t" r="r" b="b"/>
              <a:pathLst>
                <a:path w="8967470" h="2418079">
                  <a:moveTo>
                    <a:pt x="6582087" y="0"/>
                  </a:moveTo>
                  <a:lnTo>
                    <a:pt x="0" y="2418044"/>
                  </a:lnTo>
                  <a:lnTo>
                    <a:pt x="8967291" y="2418044"/>
                  </a:lnTo>
                  <a:lnTo>
                    <a:pt x="8967291" y="1251907"/>
                  </a:lnTo>
                  <a:lnTo>
                    <a:pt x="6582087" y="0"/>
                  </a:lnTo>
                  <a:close/>
                </a:path>
              </a:pathLst>
            </a:custGeom>
            <a:solidFill>
              <a:srgbClr val="2B9F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13586" y="5282736"/>
              <a:ext cx="1351915" cy="1575435"/>
            </a:xfrm>
            <a:custGeom>
              <a:avLst/>
              <a:gdLst/>
              <a:ahLst/>
              <a:cxnLst/>
              <a:rect l="l" t="t" r="r" b="b"/>
              <a:pathLst>
                <a:path w="1351914" h="1575434">
                  <a:moveTo>
                    <a:pt x="749210" y="0"/>
                  </a:moveTo>
                  <a:lnTo>
                    <a:pt x="0" y="1575263"/>
                  </a:lnTo>
                  <a:lnTo>
                    <a:pt x="1351812" y="1575263"/>
                  </a:lnTo>
                  <a:lnTo>
                    <a:pt x="749210" y="0"/>
                  </a:lnTo>
                  <a:close/>
                </a:path>
              </a:pathLst>
            </a:custGeom>
            <a:solidFill>
              <a:srgbClr val="60C4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9170762" y="6146800"/>
            <a:ext cx="250888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0" dirty="0">
                <a:solidFill>
                  <a:srgbClr val="FFFFFF"/>
                </a:solidFill>
                <a:latin typeface="Roboto"/>
                <a:cs typeface="Roboto"/>
              </a:rPr>
              <a:t>НАЦИОНАЛЬНЫЕПРОЕКТЫ.РФ</a:t>
            </a:r>
            <a:endParaRPr sz="1300">
              <a:latin typeface="Roboto"/>
              <a:cs typeface="Roboto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75749" y="533400"/>
            <a:ext cx="3594035" cy="274077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12498" y="2901188"/>
            <a:ext cx="8865235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Гайд</a:t>
            </a:r>
            <a:r>
              <a:rPr sz="6000" b="1" spc="-20" dirty="0">
                <a:solidFill>
                  <a:srgbClr val="FFFFFF"/>
                </a:solidFill>
                <a:latin typeface="Bebas Neue Bold"/>
                <a:cs typeface="Bebas Neue Bold"/>
              </a:rPr>
              <a:t> </a:t>
            </a: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по</a:t>
            </a:r>
            <a:r>
              <a:rPr sz="6000" b="1" spc="-10" dirty="0">
                <a:solidFill>
                  <a:srgbClr val="FFFFFF"/>
                </a:solidFill>
                <a:latin typeface="Bebas Neue Bold"/>
                <a:cs typeface="Bebas Neue Bold"/>
              </a:rPr>
              <a:t> упоминанию </a:t>
            </a: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национального</a:t>
            </a:r>
            <a:r>
              <a:rPr sz="6000" b="1" spc="-30" dirty="0">
                <a:solidFill>
                  <a:srgbClr val="FFFFFF"/>
                </a:solidFill>
                <a:latin typeface="Bebas Neue Bold"/>
                <a:cs typeface="Bebas Neue Bold"/>
              </a:rPr>
              <a:t> </a:t>
            </a: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проекта</a:t>
            </a:r>
            <a:r>
              <a:rPr sz="6000" b="1" spc="-25" dirty="0">
                <a:solidFill>
                  <a:srgbClr val="FFFFFF"/>
                </a:solidFill>
                <a:latin typeface="Bebas Neue Bold"/>
                <a:cs typeface="Bebas Neue Bold"/>
              </a:rPr>
              <a:t> </a:t>
            </a: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«ЖИЛЬЕ</a:t>
            </a:r>
            <a:r>
              <a:rPr sz="6000" b="1" spc="-15" dirty="0">
                <a:solidFill>
                  <a:srgbClr val="FFFFFF"/>
                </a:solidFill>
                <a:latin typeface="Bebas Neue Bold"/>
                <a:cs typeface="Bebas Neue Bold"/>
              </a:rPr>
              <a:t> </a:t>
            </a:r>
            <a:r>
              <a:rPr sz="6000" b="1" spc="-50" dirty="0">
                <a:solidFill>
                  <a:srgbClr val="FFFFFF"/>
                </a:solidFill>
                <a:latin typeface="Bebas Neue Bold"/>
                <a:cs typeface="Bebas Neue Bold"/>
              </a:rPr>
              <a:t>И </a:t>
            </a:r>
            <a:r>
              <a:rPr sz="6000" b="1" dirty="0">
                <a:solidFill>
                  <a:srgbClr val="FFFFFF"/>
                </a:solidFill>
                <a:latin typeface="Bebas Neue Bold"/>
                <a:cs typeface="Bebas Neue Bold"/>
              </a:rPr>
              <a:t>ГОРОДСКАЯ</a:t>
            </a:r>
            <a:r>
              <a:rPr sz="6000" b="1" spc="-30" dirty="0">
                <a:solidFill>
                  <a:srgbClr val="FFFFFF"/>
                </a:solidFill>
                <a:latin typeface="Bebas Neue Bold"/>
                <a:cs typeface="Bebas Neue Bold"/>
              </a:rPr>
              <a:t> </a:t>
            </a:r>
            <a:r>
              <a:rPr sz="6000" b="1" spc="-10" dirty="0">
                <a:solidFill>
                  <a:srgbClr val="FFFFFF"/>
                </a:solidFill>
                <a:latin typeface="Bebas Neue Bold"/>
                <a:cs typeface="Bebas Neue Bold"/>
              </a:rPr>
              <a:t>СРЕДА»</a:t>
            </a:r>
            <a:endParaRPr sz="6000" dirty="0">
              <a:latin typeface="Bebas Neue Regular"/>
              <a:cs typeface="Bebas Neue Regular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2958" y="6048755"/>
            <a:ext cx="4805045" cy="64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000"/>
              </a:lnSpc>
            </a:pPr>
            <a:r>
              <a:rPr sz="2000" spc="7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0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Arial"/>
                <a:cs typeface="Arial"/>
              </a:rPr>
              <a:t>рамках</a:t>
            </a:r>
            <a:r>
              <a:rPr sz="20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45" dirty="0">
                <a:solidFill>
                  <a:srgbClr val="FFFFFF"/>
                </a:solidFill>
                <a:latin typeface="Arial"/>
                <a:cs typeface="Arial"/>
              </a:rPr>
              <a:t>Всероссийского</a:t>
            </a:r>
            <a:r>
              <a:rPr sz="20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FFFFFF"/>
                </a:solidFill>
                <a:latin typeface="Arial"/>
                <a:cs typeface="Arial"/>
              </a:rPr>
              <a:t>голосования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за</a:t>
            </a:r>
            <a:r>
              <a:rPr sz="20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70" dirty="0">
                <a:solidFill>
                  <a:srgbClr val="FFFFFF"/>
                </a:solidFill>
                <a:latin typeface="Arial"/>
                <a:cs typeface="Arial"/>
              </a:rPr>
              <a:t>объекты</a:t>
            </a:r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Arial"/>
                <a:cs typeface="Arial"/>
              </a:rPr>
              <a:t>благоустройства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229" y="163067"/>
            <a:ext cx="11389371" cy="532965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spc="-10" dirty="0"/>
              <a:t>Интернет: баннеры </a:t>
            </a:r>
            <a:endParaRPr spc="-1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AF29DDD-51FA-423A-BF0B-A8B7657C1068}"/>
              </a:ext>
            </a:extLst>
          </p:cNvPr>
          <p:cNvSpPr txBox="1"/>
          <p:nvPr/>
        </p:nvSpPr>
        <p:spPr>
          <a:xfrm>
            <a:off x="11506200" y="6400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10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6EF524-6907-4CEE-B605-9D23E0333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4" y="1066800"/>
            <a:ext cx="9953552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28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229" y="163067"/>
            <a:ext cx="11160771" cy="532965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spc="-10" dirty="0"/>
              <a:t>Радио</a:t>
            </a:r>
            <a:endParaRPr spc="-10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9302DB87-91FB-42DE-9F44-24975E2A44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40858"/>
              </p:ext>
            </p:extLst>
          </p:nvPr>
        </p:nvGraphicFramePr>
        <p:xfrm>
          <a:off x="2040860" y="929323"/>
          <a:ext cx="8836742" cy="4358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18371">
                  <a:extLst>
                    <a:ext uri="{9D8B030D-6E8A-4147-A177-3AD203B41FA5}">
                      <a16:colId xmlns="" xmlns:a16="http://schemas.microsoft.com/office/drawing/2014/main" val="450065094"/>
                    </a:ext>
                  </a:extLst>
                </a:gridCol>
                <a:gridCol w="4418371">
                  <a:extLst>
                    <a:ext uri="{9D8B030D-6E8A-4147-A177-3AD203B41FA5}">
                      <a16:colId xmlns="" xmlns:a16="http://schemas.microsoft.com/office/drawing/2014/main" val="1954223073"/>
                    </a:ext>
                  </a:extLst>
                </a:gridCol>
              </a:tblGrid>
              <a:tr h="1366302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0066FF"/>
                        </a:solidFill>
                      </a:endParaRPr>
                    </a:p>
                    <a:p>
                      <a:endParaRPr lang="ru-RU" sz="1400" dirty="0"/>
                    </a:p>
                    <a:p>
                      <a:r>
                        <a:rPr lang="ru-RU" sz="1400" dirty="0"/>
                        <a:t>Как стать влиятельным человеком? Чтобы ваше слово имело вес, а с вашим мнением все считались? </a:t>
                      </a:r>
                    </a:p>
                    <a:p>
                      <a:endParaRPr lang="ru-RU" sz="1400" dirty="0"/>
                    </a:p>
                    <a:p>
                      <a:r>
                        <a:rPr lang="ru-RU" sz="1400" dirty="0"/>
                        <a:t>Влияйте на решения о благоустройстве своего города. Голосуйте на сайте za.gorodsreda.ru за то, что нужно именно вам. Где будет детская площадка, а где уютный сквер, будет ли в парке фонтан или спортивная зона. Уют городов — это ваших рук дело.</a:t>
                      </a:r>
                    </a:p>
                    <a:p>
                      <a:endParaRPr lang="ru-RU" sz="1400" dirty="0"/>
                    </a:p>
                    <a:p>
                      <a:r>
                        <a:rPr lang="ru-RU" sz="1400" b="1" dirty="0">
                          <a:solidFill>
                            <a:srgbClr val="0066FF"/>
                          </a:solidFill>
                        </a:rPr>
                        <a:t>Проект создан по инициативе Президента России.</a:t>
                      </a:r>
                    </a:p>
                    <a:p>
                      <a:r>
                        <a:rPr lang="ru-RU" sz="1400" dirty="0"/>
                        <a:t>Нацпроект «Жилье и городская среда» </a:t>
                      </a:r>
                    </a:p>
                    <a:p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  <a:p>
                      <a:endParaRPr lang="ru-RU" sz="1400" dirty="0"/>
                    </a:p>
                    <a:p>
                      <a:r>
                        <a:rPr lang="ru-RU" sz="1400" dirty="0"/>
                        <a:t>Слышен восторженный женский голос:</a:t>
                      </a:r>
                    </a:p>
                    <a:p>
                      <a:r>
                        <a:rPr lang="ru-RU" sz="1400" dirty="0"/>
                        <a:t>– Он такой красивый, тактичный, добрый…</a:t>
                      </a:r>
                    </a:p>
                    <a:p>
                      <a:endParaRPr lang="ru-RU" sz="1400" dirty="0"/>
                    </a:p>
                    <a:p>
                      <a:r>
                        <a:rPr lang="ru-RU" sz="1400" dirty="0"/>
                        <a:t>Голос уходит на задний фон, начинает играть музыка. Голос диктора:</a:t>
                      </a:r>
                    </a:p>
                    <a:p>
                      <a:r>
                        <a:rPr lang="ru-RU" sz="1400" dirty="0"/>
                        <a:t>– Когда подруга рассказала, что встретила свою любовь у фонтана в городском парке, Свету переполнило чувство гордости. Она подумала, сколько же счастливых свиданий она устроила... просто проголосовав за установку фонтана на сайте za.gorodsreda.ru. </a:t>
                      </a:r>
                    </a:p>
                    <a:p>
                      <a:endParaRPr lang="ru-RU" sz="1400" dirty="0"/>
                    </a:p>
                    <a:p>
                      <a:r>
                        <a:rPr lang="ru-RU" sz="1400" dirty="0"/>
                        <a:t>Сделать город уютнее может каждый. Просто выбирайте объект благоустройства и голосуйте за его реализацию.</a:t>
                      </a:r>
                    </a:p>
                    <a:p>
                      <a:endParaRPr lang="ru-RU" sz="1400" dirty="0"/>
                    </a:p>
                    <a:p>
                      <a:r>
                        <a:rPr lang="ru-RU" sz="1400" b="1" dirty="0">
                          <a:solidFill>
                            <a:srgbClr val="0066FF"/>
                          </a:solidFill>
                        </a:rPr>
                        <a:t>Проект создан по инициативе Президента России.</a:t>
                      </a:r>
                    </a:p>
                    <a:p>
                      <a:r>
                        <a:rPr lang="ru-RU" sz="1400" dirty="0"/>
                        <a:t>Нацпроект «Жилье и городская среда».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0896113"/>
                  </a:ext>
                </a:extLst>
              </a:tr>
            </a:tbl>
          </a:graphicData>
        </a:graphic>
      </p:graphicFrame>
      <p:sp>
        <p:nvSpPr>
          <p:cNvPr id="10" name="object 4">
            <a:extLst>
              <a:ext uri="{FF2B5EF4-FFF2-40B4-BE49-F238E27FC236}">
                <a16:creationId xmlns="" xmlns:a16="http://schemas.microsoft.com/office/drawing/2014/main" id="{E29DF389-55F4-4F6A-8564-7D17D7C8A3D2}"/>
              </a:ext>
            </a:extLst>
          </p:cNvPr>
          <p:cNvSpPr txBox="1">
            <a:spLocks/>
          </p:cNvSpPr>
          <p:nvPr/>
        </p:nvSpPr>
        <p:spPr>
          <a:xfrm>
            <a:off x="2209800" y="629711"/>
            <a:ext cx="2626371" cy="471410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marL="106680">
              <a:spcBef>
                <a:spcPts val="100"/>
              </a:spcBef>
            </a:pPr>
            <a:r>
              <a:rPr lang="ru-RU" sz="1600" spc="-10" dirty="0"/>
              <a:t>Сценарий 1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="" xmlns:a16="http://schemas.microsoft.com/office/drawing/2014/main" id="{D1E27BF1-FD70-474E-9556-9A5732809DCC}"/>
              </a:ext>
            </a:extLst>
          </p:cNvPr>
          <p:cNvSpPr txBox="1">
            <a:spLocks/>
          </p:cNvSpPr>
          <p:nvPr/>
        </p:nvSpPr>
        <p:spPr>
          <a:xfrm>
            <a:off x="6776742" y="605446"/>
            <a:ext cx="2626371" cy="471410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marL="106680">
              <a:spcBef>
                <a:spcPts val="100"/>
              </a:spcBef>
            </a:pPr>
            <a:r>
              <a:rPr lang="ru-RU" sz="1600" spc="-10" dirty="0"/>
              <a:t>Сценарий 2</a:t>
            </a:r>
          </a:p>
        </p:txBody>
      </p:sp>
      <p:sp>
        <p:nvSpPr>
          <p:cNvPr id="3" name="AutoShape 2" descr="blob:https://web.telegram.org/032fec5d-acc4-4d38-b166-8be9a5b29127">
            <a:extLst>
              <a:ext uri="{FF2B5EF4-FFF2-40B4-BE49-F238E27FC236}">
                <a16:creationId xmlns="" xmlns:a16="http://schemas.microsoft.com/office/drawing/2014/main" id="{B4EF9492-C4FA-4F94-A78A-B05851293D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89F393F-0584-4DC7-BB5B-D918DD4E992D}"/>
              </a:ext>
            </a:extLst>
          </p:cNvPr>
          <p:cNvSpPr txBox="1"/>
          <p:nvPr/>
        </p:nvSpPr>
        <p:spPr>
          <a:xfrm>
            <a:off x="11506200" y="6400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11</a:t>
            </a:r>
          </a:p>
        </p:txBody>
      </p:sp>
      <p:pic>
        <p:nvPicPr>
          <p:cNvPr id="2" name="Zagorodsreda_30 sec man Vo14">
            <a:hlinkClick r:id="" action="ppaction://media"/>
            <a:extLst>
              <a:ext uri="{FF2B5EF4-FFF2-40B4-BE49-F238E27FC236}">
                <a16:creationId xmlns="" xmlns:a16="http://schemas.microsoft.com/office/drawing/2014/main" id="{6C6F610C-7499-4992-BF50-93CA5FF738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22985" y="4057598"/>
            <a:ext cx="487363" cy="487363"/>
          </a:xfrm>
          <a:prstGeom prst="rect">
            <a:avLst/>
          </a:prstGeom>
        </p:spPr>
      </p:pic>
      <p:pic>
        <p:nvPicPr>
          <p:cNvPr id="5" name="Zagorodsreda_30sec woman Vo5-8 (Chevalet)">
            <a:hlinkClick r:id="" action="ppaction://media"/>
            <a:extLst>
              <a:ext uri="{FF2B5EF4-FFF2-40B4-BE49-F238E27FC236}">
                <a16:creationId xmlns="" xmlns:a16="http://schemas.microsoft.com/office/drawing/2014/main" id="{1117D5B8-6076-4745-9CD3-5A56E8CEE68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9600" y="54413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4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82696" y="2194560"/>
            <a:ext cx="5736590" cy="1750060"/>
            <a:chOff x="3282696" y="2194560"/>
            <a:chExt cx="5736590" cy="17500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82696" y="2194560"/>
              <a:ext cx="5736336" cy="142036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8144" y="2496312"/>
              <a:ext cx="5315711" cy="14478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34333" y="2678683"/>
            <a:ext cx="53263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36854">
              <a:lnSpc>
                <a:spcPct val="125000"/>
              </a:lnSpc>
              <a:spcBef>
                <a:spcPts val="100"/>
              </a:spcBef>
            </a:pP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РЕКОМЕНДУЕМЫЕ</a:t>
            </a:r>
            <a:r>
              <a:rPr sz="2400" b="0" spc="-2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ФОРМУЛИРОВКИ</a:t>
            </a:r>
            <a:r>
              <a:rPr sz="2400" b="0" spc="-1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по</a:t>
            </a:r>
            <a:r>
              <a:rPr sz="2400" b="0" spc="-1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упоминанию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национального</a:t>
            </a:r>
            <a:r>
              <a:rPr sz="2400" b="0" spc="-2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проекта</a:t>
            </a:r>
            <a:r>
              <a:rPr sz="2400" b="0" spc="-2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«ЖИЛЬЕ</a:t>
            </a:r>
            <a:r>
              <a:rPr sz="2400" b="0" spc="-2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И</a:t>
            </a:r>
            <a:r>
              <a:rPr sz="2400" b="0" spc="-2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ГОРОДСКАЯ</a:t>
            </a:r>
            <a:r>
              <a:rPr sz="2400" b="0" spc="-2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СРЕДА»</a:t>
            </a:r>
            <a:endParaRPr sz="2400">
              <a:latin typeface="BebasNeueBook"/>
              <a:cs typeface="BebasNeueBook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D173046-F09B-4DDE-885E-9FD7982F8514}"/>
              </a:ext>
            </a:extLst>
          </p:cNvPr>
          <p:cNvSpPr txBox="1"/>
          <p:nvPr/>
        </p:nvSpPr>
        <p:spPr>
          <a:xfrm>
            <a:off x="11506200" y="6400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9228" y="163067"/>
            <a:ext cx="10932171" cy="64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000"/>
              </a:lnSpc>
              <a:tabLst>
                <a:tab pos="4841240" algn="l"/>
              </a:tabLst>
            </a:pPr>
            <a:r>
              <a:rPr dirty="0"/>
              <a:t>Рекомендуемые</a:t>
            </a:r>
            <a:r>
              <a:rPr spc="-75" dirty="0"/>
              <a:t> </a:t>
            </a:r>
            <a:r>
              <a:rPr dirty="0"/>
              <a:t>формулировки</a:t>
            </a:r>
            <a:r>
              <a:rPr spc="-80" dirty="0"/>
              <a:t> </a:t>
            </a:r>
            <a:r>
              <a:rPr spc="-25" dirty="0"/>
              <a:t>по</a:t>
            </a:r>
            <a:r>
              <a:rPr dirty="0"/>
              <a:t>	</a:t>
            </a:r>
            <a:r>
              <a:rPr spc="-10" dirty="0"/>
              <a:t>упоминанию </a:t>
            </a:r>
            <a:r>
              <a:rPr dirty="0"/>
              <a:t>национального</a:t>
            </a:r>
            <a:r>
              <a:rPr spc="-35" dirty="0"/>
              <a:t> </a:t>
            </a:r>
            <a:r>
              <a:rPr dirty="0"/>
              <a:t>проекта</a:t>
            </a:r>
            <a:r>
              <a:rPr spc="-20" dirty="0"/>
              <a:t> </a:t>
            </a:r>
            <a:r>
              <a:rPr dirty="0"/>
              <a:t>«Жилье</a:t>
            </a:r>
            <a:r>
              <a:rPr spc="-20" dirty="0"/>
              <a:t> </a:t>
            </a:r>
            <a:r>
              <a:rPr dirty="0"/>
              <a:t>и</a:t>
            </a:r>
            <a:r>
              <a:rPr spc="-30" dirty="0"/>
              <a:t> </a:t>
            </a:r>
            <a:r>
              <a:rPr dirty="0"/>
              <a:t>городска</a:t>
            </a:r>
            <a:r>
              <a:rPr spc="-15" dirty="0"/>
              <a:t> </a:t>
            </a:r>
            <a:r>
              <a:rPr spc="-10" dirty="0"/>
              <a:t>среда»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458238"/>
              </p:ext>
            </p:extLst>
          </p:nvPr>
        </p:nvGraphicFramePr>
        <p:xfrm>
          <a:off x="269229" y="990600"/>
          <a:ext cx="11585575" cy="56387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359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32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1400" spc="-10" dirty="0" err="1">
                          <a:latin typeface="Arial"/>
                          <a:cs typeface="Arial"/>
                        </a:rPr>
                        <a:t>Реализован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/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lang="ru-RU" sz="1400" dirty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dirty="0" err="1">
                          <a:latin typeface="Arial"/>
                          <a:cs typeface="Arial"/>
                        </a:rPr>
                        <a:t>еализуется</a:t>
                      </a:r>
                      <a:r>
                        <a:rPr lang="ru-RU" sz="1400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проводится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….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spc="60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национальному</a:t>
                      </a:r>
                      <a:r>
                        <a:rPr sz="1400" spc="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проекту</a:t>
                      </a:r>
                      <a:r>
                        <a:rPr sz="1400" spc="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городская</a:t>
                      </a:r>
                      <a:r>
                        <a:rPr sz="1400" spc="1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среда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»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,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lang="ru-RU" sz="1400" spc="45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45" dirty="0" err="1">
                          <a:latin typeface="Arial"/>
                          <a:cs typeface="Arial"/>
                        </a:rPr>
                        <a:t>нициированному</a:t>
                      </a:r>
                      <a:r>
                        <a:rPr sz="1400" spc="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Президентом</a:t>
                      </a:r>
                      <a:r>
                        <a:rPr sz="1400" spc="1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России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5969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121920" marR="79629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Одна</a:t>
                      </a:r>
                      <a:r>
                        <a:rPr sz="14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 err="1">
                          <a:latin typeface="Arial"/>
                          <a:cs typeface="Arial"/>
                        </a:rPr>
                        <a:t>из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 err="1">
                          <a:latin typeface="Arial"/>
                          <a:cs typeface="Arial"/>
                        </a:rPr>
                        <a:t>мер</a:t>
                      </a:r>
                      <a:r>
                        <a:rPr lang="ru-RU" sz="1400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одно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 dirty="0">
                          <a:latin typeface="Arial"/>
                          <a:cs typeface="Arial"/>
                        </a:rPr>
                        <a:t>из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направлений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национального</a:t>
                      </a:r>
                      <a:r>
                        <a:rPr sz="1400" spc="1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проекта</a:t>
                      </a:r>
                      <a:r>
                        <a:rPr sz="1400" spc="1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1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городская</a:t>
                      </a:r>
                      <a:r>
                        <a:rPr sz="1400" spc="1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среда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»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,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lang="ru-RU" sz="1400" spc="5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50" dirty="0" err="1">
                          <a:latin typeface="Arial"/>
                          <a:cs typeface="Arial"/>
                        </a:rPr>
                        <a:t>нициированного</a:t>
                      </a:r>
                      <a:r>
                        <a:rPr sz="1400" spc="1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Президентом</a:t>
                      </a:r>
                      <a:r>
                        <a:rPr sz="1400" spc="1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России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6720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920" marR="14414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За</a:t>
                      </a:r>
                      <a:r>
                        <a:rPr sz="1400" spc="1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время</a:t>
                      </a:r>
                      <a:r>
                        <a:rPr sz="1400" spc="1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реализации</a:t>
                      </a:r>
                      <a:r>
                        <a:rPr sz="1400" spc="1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национального</a:t>
                      </a:r>
                      <a:r>
                        <a:rPr sz="1400" spc="1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проекта</a:t>
                      </a:r>
                      <a:r>
                        <a:rPr sz="1400" spc="1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1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2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городская</a:t>
                      </a:r>
                      <a:r>
                        <a:rPr sz="1400" spc="2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среда»,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1285" marR="453390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lang="ru-RU" sz="1400" spc="5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50" dirty="0" err="1">
                          <a:latin typeface="Arial"/>
                          <a:cs typeface="Arial"/>
                        </a:rPr>
                        <a:t>нициированного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30" dirty="0">
                          <a:latin typeface="Arial"/>
                          <a:cs typeface="Arial"/>
                        </a:rPr>
                        <a:t>(-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ый)</a:t>
                      </a:r>
                      <a:r>
                        <a:rPr sz="1400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Президентом России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rowSpan="2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lang="ru-RU" sz="1400" spc="-10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оздано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 или благоустроено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121285" marR="395605">
                        <a:lnSpc>
                          <a:spcPct val="100000"/>
                        </a:lnSpc>
                      </a:pPr>
                      <a:r>
                        <a:rPr sz="1400" spc="-105" dirty="0">
                          <a:latin typeface="Arial"/>
                          <a:cs typeface="Arial"/>
                        </a:rPr>
                        <a:t>ХХ</a:t>
                      </a:r>
                      <a:r>
                        <a:rPr sz="1400" spc="10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100" dirty="0" err="1">
                          <a:latin typeface="Arial"/>
                          <a:cs typeface="Arial"/>
                        </a:rPr>
                        <a:t>обьектов</a:t>
                      </a:r>
                      <a:r>
                        <a:rPr lang="ru-RU" sz="1400" spc="100" dirty="0">
                          <a:latin typeface="Arial"/>
                          <a:cs typeface="Arial"/>
                        </a:rPr>
                        <a:t> городской среды или благоустройства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,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121285" marR="30480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голосовании</a:t>
                      </a:r>
                      <a:r>
                        <a:rPr sz="1400" spc="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приняли</a:t>
                      </a:r>
                      <a:r>
                        <a:rPr sz="1400" spc="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участие</a:t>
                      </a:r>
                      <a:r>
                        <a:rPr sz="1400" spc="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ХХ 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человек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,</a:t>
                      </a:r>
                    </a:p>
                    <a:p>
                      <a:pPr marL="121285" marR="304800">
                        <a:lnSpc>
                          <a:spcPct val="100000"/>
                        </a:lnSpc>
                      </a:pPr>
                      <a:r>
                        <a:rPr lang="ru-RU" sz="1400" spc="-10" dirty="0">
                          <a:latin typeface="Arial"/>
                          <a:cs typeface="Arial"/>
                        </a:rPr>
                        <a:t>сопровождали голосование </a:t>
                      </a:r>
                      <a:r>
                        <a:rPr lang="en-US" sz="1400" spc="-10" dirty="0">
                          <a:latin typeface="Arial"/>
                          <a:cs typeface="Arial"/>
                        </a:rPr>
                        <a:t>X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Х волонтеров благоустройства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rowSpan="2">
                  <a:txBody>
                    <a:bodyPr/>
                    <a:lstStyle/>
                    <a:p>
                      <a:pPr marL="121920" marR="17716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Благодаря</a:t>
                      </a:r>
                      <a:r>
                        <a:rPr sz="1400" spc="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реализации</a:t>
                      </a:r>
                      <a:r>
                        <a:rPr sz="1400" spc="2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национального</a:t>
                      </a:r>
                      <a:r>
                        <a:rPr sz="1400" spc="2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проекта</a:t>
                      </a:r>
                      <a:r>
                        <a:rPr sz="1400" spc="2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«Жилье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городская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среда»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63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91515">
                <a:tc>
                  <a:txBody>
                    <a:bodyPr/>
                    <a:lstStyle/>
                    <a:p>
                      <a:pPr marL="121920" marR="11938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Улучшению</a:t>
                      </a:r>
                      <a:r>
                        <a:rPr sz="1400" spc="2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качества</a:t>
                      </a:r>
                      <a:r>
                        <a:rPr sz="1400" spc="2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городской среды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635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920" marR="34417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помогает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национальный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</a:t>
                      </a:r>
                      <a:r>
                        <a:rPr sz="1400" spc="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городская среда»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872490">
                <a:tc>
                  <a:txBody>
                    <a:bodyPr/>
                    <a:lstStyle/>
                    <a:p>
                      <a:pPr marL="121920" marR="25082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Напомним,</a:t>
                      </a:r>
                      <a:r>
                        <a:rPr sz="14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что</a:t>
                      </a:r>
                      <a:r>
                        <a:rPr sz="1400" spc="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2018</a:t>
                      </a:r>
                      <a:r>
                        <a:rPr sz="14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году</a:t>
                      </a:r>
                      <a:r>
                        <a:rPr sz="1400" spc="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35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1400" spc="50" dirty="0">
                          <a:latin typeface="Arial"/>
                          <a:cs typeface="Arial"/>
                        </a:rPr>
                        <a:t>поручению</a:t>
                      </a:r>
                      <a:r>
                        <a:rPr sz="1400" spc="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Президента</a:t>
                      </a:r>
                      <a:r>
                        <a:rPr sz="1400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 dirty="0">
                          <a:latin typeface="Arial"/>
                          <a:cs typeface="Arial"/>
                        </a:rPr>
                        <a:t>РФ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920" marR="22034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был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создан</a:t>
                      </a:r>
                      <a:r>
                        <a:rPr sz="14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национальный</a:t>
                      </a:r>
                      <a:r>
                        <a:rPr sz="14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</a:t>
                      </a:r>
                      <a:r>
                        <a:rPr sz="14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городская </a:t>
                      </a:r>
                      <a:r>
                        <a:rPr sz="1400" spc="-10" dirty="0" err="1">
                          <a:latin typeface="Arial"/>
                          <a:cs typeface="Arial"/>
                        </a:rPr>
                        <a:t>среда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»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, 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50" dirty="0">
                          <a:latin typeface="Arial"/>
                          <a:cs typeface="Arial"/>
                        </a:rPr>
                        <a:t> инициированн</a:t>
                      </a:r>
                      <a:r>
                        <a:rPr lang="ru-RU" sz="1400" dirty="0">
                          <a:latin typeface="Arial"/>
                          <a:cs typeface="Arial"/>
                        </a:rPr>
                        <a:t>ый </a:t>
                      </a:r>
                      <a:r>
                        <a:rPr lang="ru-RU" sz="1400" spc="-10" dirty="0">
                          <a:latin typeface="Arial"/>
                          <a:cs typeface="Arial"/>
                        </a:rPr>
                        <a:t>Президентом России</a:t>
                      </a:r>
                      <a:endParaRPr lang="ru-RU" sz="14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872490">
                <a:tc>
                  <a:txBody>
                    <a:bodyPr/>
                    <a:lstStyle/>
                    <a:p>
                      <a:pPr marL="121920" marR="22225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Одна</a:t>
                      </a:r>
                      <a:r>
                        <a:rPr sz="1400" spc="1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из</a:t>
                      </a:r>
                      <a:r>
                        <a:rPr sz="1400" spc="1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инициатив,</a:t>
                      </a:r>
                      <a:r>
                        <a:rPr sz="1400" spc="1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принятых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ранее</a:t>
                      </a:r>
                      <a:r>
                        <a:rPr sz="1400" spc="1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Президентом</a:t>
                      </a:r>
                      <a:r>
                        <a:rPr sz="1400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20" dirty="0">
                          <a:latin typeface="Arial"/>
                          <a:cs typeface="Arial"/>
                        </a:rPr>
                        <a:t>и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направленная</a:t>
                      </a:r>
                      <a:r>
                        <a:rPr sz="1400" spc="1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улучшение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качества</a:t>
                      </a:r>
                      <a:r>
                        <a:rPr sz="1400" spc="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городской</a:t>
                      </a:r>
                      <a:r>
                        <a:rPr sz="1400" spc="2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dirty="0">
                          <a:latin typeface="Arial"/>
                          <a:cs typeface="Arial"/>
                        </a:rPr>
                        <a:t>среды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8894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4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45" dirty="0">
                          <a:latin typeface="Arial"/>
                          <a:cs typeface="Arial"/>
                        </a:rPr>
                        <a:t>национальный</a:t>
                      </a:r>
                      <a:r>
                        <a:rPr sz="14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проект</a:t>
                      </a:r>
                      <a:r>
                        <a:rPr sz="1400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«Жилье</a:t>
                      </a:r>
                      <a:r>
                        <a:rPr sz="1400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7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городская</a:t>
                      </a:r>
                      <a:r>
                        <a:rPr sz="14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среда»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092181C-DF09-4D68-9A4E-168B4E2FFE73}"/>
              </a:ext>
            </a:extLst>
          </p:cNvPr>
          <p:cNvSpPr txBox="1"/>
          <p:nvPr/>
        </p:nvSpPr>
        <p:spPr>
          <a:xfrm>
            <a:off x="11506200" y="6400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3151" rIns="0" bIns="0" rtlCol="0">
            <a:spAutoFit/>
          </a:bodyPr>
          <a:lstStyle/>
          <a:p>
            <a:pPr marL="434975" marR="5080">
              <a:lnSpc>
                <a:spcPct val="104000"/>
              </a:lnSpc>
            </a:pPr>
            <a:r>
              <a:rPr dirty="0"/>
              <a:t>Рекомендуемое</a:t>
            </a:r>
            <a:r>
              <a:rPr spc="-40" dirty="0"/>
              <a:t> </a:t>
            </a:r>
            <a:r>
              <a:rPr dirty="0"/>
              <a:t>формулировки</a:t>
            </a:r>
            <a:r>
              <a:rPr spc="-50" dirty="0"/>
              <a:t> </a:t>
            </a:r>
            <a:r>
              <a:rPr dirty="0"/>
              <a:t>при</a:t>
            </a:r>
            <a:r>
              <a:rPr spc="-50" dirty="0"/>
              <a:t> </a:t>
            </a:r>
            <a:r>
              <a:rPr dirty="0"/>
              <a:t>упоминании</a:t>
            </a:r>
            <a:r>
              <a:rPr spc="-50" dirty="0"/>
              <a:t> </a:t>
            </a:r>
            <a:r>
              <a:rPr dirty="0"/>
              <a:t>национального</a:t>
            </a:r>
            <a:r>
              <a:rPr spc="-40" dirty="0"/>
              <a:t> </a:t>
            </a:r>
            <a:r>
              <a:rPr spc="-10" dirty="0"/>
              <a:t>проекта </a:t>
            </a:r>
            <a:r>
              <a:rPr dirty="0"/>
              <a:t>и </a:t>
            </a:r>
            <a:r>
              <a:rPr spc="-10" dirty="0"/>
              <a:t>голосования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565091"/>
              </p:ext>
            </p:extLst>
          </p:nvPr>
        </p:nvGraphicFramePr>
        <p:xfrm>
          <a:off x="838200" y="1579245"/>
          <a:ext cx="10852149" cy="4853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0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607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marL="121920" marR="4013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spc="-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С15</a:t>
                      </a:r>
                      <a:r>
                        <a:rPr sz="1400" spc="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апреля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r>
                        <a:rPr sz="1400" spc="8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мая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r>
                        <a:rPr sz="1400" spc="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года</a:t>
                      </a:r>
                      <a:r>
                        <a:rPr sz="1400" spc="6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</a:t>
                      </a:r>
                      <a:r>
                        <a:rPr sz="1400" spc="8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платформе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za.gorodsreda.ru</a:t>
                      </a:r>
                      <a:r>
                        <a:rPr sz="1400" spc="13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каждого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жителя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нашей</a:t>
                      </a:r>
                      <a:r>
                        <a:rPr sz="1400" spc="1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страны</a:t>
                      </a:r>
                      <a:r>
                        <a:rPr sz="1400" spc="1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есть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возможность </a:t>
                      </a:r>
                      <a:r>
                        <a:rPr sz="1400" spc="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принять</a:t>
                      </a:r>
                      <a:r>
                        <a:rPr sz="1400" spc="1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</a:t>
                      </a:r>
                      <a:r>
                        <a:rPr sz="1400" spc="1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</a:t>
                      </a:r>
                      <a:r>
                        <a:rPr sz="1400" spc="1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Всероссийском</a:t>
                      </a:r>
                      <a:r>
                        <a:rPr sz="1400" spc="1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онлайн-голосовании</a:t>
                      </a:r>
                      <a:r>
                        <a:rPr sz="1400" spc="18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</a:t>
                      </a:r>
                      <a:r>
                        <a:rPr sz="1400" spc="1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новые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</a:t>
                      </a:r>
                      <a:r>
                        <a:rPr sz="1400" spc="2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благоустройства.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 marR="53276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</a:t>
                      </a:r>
                      <a:r>
                        <a:rPr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олосование</a:t>
                      </a:r>
                      <a:r>
                        <a:rPr sz="1400" spc="9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реализуется</a:t>
                      </a:r>
                      <a:r>
                        <a:rPr sz="1400" spc="8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национальному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проекту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«Жилье</a:t>
                      </a:r>
                      <a:r>
                        <a:rPr sz="1400" spc="10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sz="1400" spc="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</a:t>
                      </a:r>
                      <a:r>
                        <a:rPr sz="1400" spc="8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среда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r>
                        <a:rPr lang="ru-RU"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инициированному</a:t>
                      </a:r>
                      <a:r>
                        <a:rPr lang="ru-RU" sz="1400" spc="5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Президентом России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720">
                <a:tc rowSpan="3"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Всероссийское</a:t>
                      </a:r>
                      <a:r>
                        <a:rPr sz="1400" spc="2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онлайн-голосование</a:t>
                      </a:r>
                      <a:r>
                        <a:rPr sz="1400" spc="24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</a:t>
                      </a:r>
                      <a:r>
                        <a:rPr sz="1400" spc="2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новые</a:t>
                      </a:r>
                      <a:r>
                        <a:rPr sz="1400" spc="24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</a:t>
                      </a:r>
                      <a:r>
                        <a:rPr sz="1400" spc="2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благоустройства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 marR="22479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реализуется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sz="1400" spc="14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национальному</a:t>
                      </a:r>
                      <a:r>
                        <a:rPr sz="1400" spc="1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проекту</a:t>
                      </a:r>
                      <a:r>
                        <a:rPr sz="1400" spc="1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«Жилье</a:t>
                      </a:r>
                      <a:r>
                        <a:rPr sz="1400" spc="1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</a:t>
                      </a:r>
                      <a:r>
                        <a:rPr sz="1400" spc="2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среда»</a:t>
                      </a:r>
                      <a:endParaRPr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762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lang="ru-RU" sz="1400" spc="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sz="1400" spc="45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нициирован</a:t>
                      </a:r>
                      <a:r>
                        <a:rPr lang="ru-RU" sz="1400" spc="4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</a:t>
                      </a:r>
                      <a:r>
                        <a:rPr sz="1400" spc="45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ое</a:t>
                      </a:r>
                      <a:r>
                        <a:rPr sz="1400" spc="8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Президентом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России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 marR="2743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реализуется</a:t>
                      </a:r>
                      <a:r>
                        <a:rPr sz="1400" spc="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</a:t>
                      </a:r>
                      <a:r>
                        <a:rPr sz="1400" spc="2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национальному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проекту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«Жилье</a:t>
                      </a:r>
                      <a:r>
                        <a:rPr sz="1400" spc="10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sz="1400" spc="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</a:t>
                      </a:r>
                      <a:r>
                        <a:rPr sz="1400" spc="8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среда»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434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762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 marR="58420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национального</a:t>
                      </a:r>
                      <a:r>
                        <a:rPr sz="1400" spc="2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проекта</a:t>
                      </a:r>
                      <a:r>
                        <a:rPr sz="1400" spc="2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</a:t>
                      </a:r>
                      <a:r>
                        <a:rPr sz="1400" spc="28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национальному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проекту)</a:t>
                      </a:r>
                      <a:r>
                        <a:rPr sz="1400" spc="8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«Жилье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7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sz="1400" spc="9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</a:t>
                      </a:r>
                      <a:r>
                        <a:rPr sz="1400" spc="7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среда»,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121285" marR="47180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400" spc="5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инициированного</a:t>
                      </a:r>
                      <a:r>
                        <a:rPr sz="1400" spc="-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Президентом России</a:t>
                      </a:r>
                      <a:endParaRPr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>
                      <a:solidFill>
                        <a:srgbClr val="000000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Президентом</a:t>
                      </a:r>
                      <a:r>
                        <a:rPr sz="1400" spc="15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России</a:t>
                      </a:r>
                      <a:r>
                        <a:rPr sz="1400" spc="15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В.В.Путиным</a:t>
                      </a:r>
                      <a:r>
                        <a:rPr sz="1400" spc="1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4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инициировано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 marR="49847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Всероссийское</a:t>
                      </a:r>
                      <a:r>
                        <a:rPr sz="1400" spc="2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онлайн-голосование</a:t>
                      </a:r>
                      <a:r>
                        <a:rPr sz="1400" spc="2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</a:t>
                      </a:r>
                      <a:r>
                        <a:rPr sz="1400" spc="22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новые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</a:t>
                      </a:r>
                      <a:r>
                        <a:rPr sz="1400" spc="26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благоустройства.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dot"/>
                    </a:lnL>
                    <a:lnR w="12700">
                      <a:solidFill>
                        <a:srgbClr val="000000"/>
                      </a:solidFill>
                      <a:prstDash val="dot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 marR="34671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</a:t>
                      </a:r>
                      <a:r>
                        <a:rPr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олосование</a:t>
                      </a:r>
                      <a:r>
                        <a:rPr sz="1400" spc="1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реализуется</a:t>
                      </a:r>
                      <a:r>
                        <a:rPr sz="1400" spc="1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национальному</a:t>
                      </a:r>
                      <a:r>
                        <a:rPr sz="1400" spc="2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проекту</a:t>
                      </a:r>
                      <a:r>
                        <a:rPr sz="1400" spc="22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«Жилье</a:t>
                      </a:r>
                      <a:r>
                        <a:rPr sz="1400" spc="229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городская</a:t>
                      </a:r>
                      <a:r>
                        <a:rPr sz="1400" spc="2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среда»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dot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 marR="49847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Национальный проект «Жилье и городская среда»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 marR="34671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 по инициативе Президента России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48895" marB="0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>
                      <a:solidFill>
                        <a:srgbClr val="000000"/>
                      </a:solidFill>
                      <a:prstDash val="dot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85021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24BB252-5906-4572-B7A5-4491774BE37D}"/>
              </a:ext>
            </a:extLst>
          </p:cNvPr>
          <p:cNvSpPr txBox="1"/>
          <p:nvPr/>
        </p:nvSpPr>
        <p:spPr>
          <a:xfrm>
            <a:off x="11506200" y="6400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14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8238" y="2142829"/>
            <a:ext cx="5334000" cy="3795397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sz="1600" spc="-10" dirty="0"/>
              <a:t>Формулировка «По решению Президента России Владимира Путина» используется по рекомендации А.А.Громова </a:t>
            </a:r>
            <a:br>
              <a:rPr lang="ru-RU" sz="1600" spc="-10" dirty="0"/>
            </a:br>
            <a:r>
              <a:rPr lang="ru-RU" sz="1600" spc="-10" dirty="0"/>
              <a:t/>
            </a:r>
            <a:br>
              <a:rPr lang="ru-RU" sz="1600" spc="-10" dirty="0"/>
            </a:br>
            <a:r>
              <a:rPr lang="ru-RU" sz="1600" spc="-10" dirty="0"/>
              <a:t>Размещение стартовало до проведения фокус-групп. </a:t>
            </a:r>
            <a:br>
              <a:rPr lang="ru-RU" sz="1600" spc="-10" dirty="0"/>
            </a:br>
            <a:r>
              <a:rPr lang="ru-RU" sz="1600" spc="-10" dirty="0"/>
              <a:t/>
            </a:r>
            <a:br>
              <a:rPr lang="ru-RU" sz="1600" spc="-10" dirty="0"/>
            </a:br>
            <a:r>
              <a:rPr lang="ru-RU" sz="1600" spc="-10" dirty="0"/>
              <a:t>Наружная рекламная кампания «Что стоит за этим знаком» по нацпроекту «Жилье и городская среда» в марте-апреле 2023 года проводится в 28 городах России, включая 16 городов миллионников.</a:t>
            </a:r>
            <a:br>
              <a:rPr lang="ru-RU" sz="1600" spc="-10" dirty="0"/>
            </a:br>
            <a:r>
              <a:rPr lang="ru-RU" spc="-10" dirty="0"/>
              <a:t/>
            </a:r>
            <a:br>
              <a:rPr lang="ru-RU" spc="-10" dirty="0"/>
            </a:br>
            <a:endParaRPr spc="-10" dirty="0"/>
          </a:p>
        </p:txBody>
      </p:sp>
      <p:sp>
        <p:nvSpPr>
          <p:cNvPr id="3" name="AutoShape 2" descr="blob:https://web.telegram.org/032fec5d-acc4-4d38-b166-8be9a5b29127">
            <a:extLst>
              <a:ext uri="{FF2B5EF4-FFF2-40B4-BE49-F238E27FC236}">
                <a16:creationId xmlns="" xmlns:a16="http://schemas.microsoft.com/office/drawing/2014/main" id="{B4EF9492-C4FA-4F94-A78A-B05851293D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70D7782-7819-4EDE-A061-67EF4881B055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EF4B81A-5D09-414A-AA70-E5DD292E9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444" y="1364337"/>
            <a:ext cx="6050833" cy="4434126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="" xmlns:a16="http://schemas.microsoft.com/office/drawing/2014/main" id="{116A4459-5ED4-4E5B-BC5E-AB285D374773}"/>
              </a:ext>
            </a:extLst>
          </p:cNvPr>
          <p:cNvSpPr txBox="1">
            <a:spLocks/>
          </p:cNvSpPr>
          <p:nvPr/>
        </p:nvSpPr>
        <p:spPr>
          <a:xfrm>
            <a:off x="421629" y="315467"/>
            <a:ext cx="11465571" cy="853566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marL="106680">
              <a:spcBef>
                <a:spcPts val="100"/>
              </a:spcBef>
            </a:pPr>
            <a:r>
              <a:rPr lang="ru-RU" spc="-10" dirty="0" err="1"/>
              <a:t>Справочно</a:t>
            </a:r>
            <a:endParaRPr lang="ru-RU" spc="-10" dirty="0"/>
          </a:p>
          <a:p>
            <a:pPr marL="106680">
              <a:spcBef>
                <a:spcPts val="100"/>
              </a:spcBef>
            </a:pPr>
            <a:r>
              <a:rPr lang="ru-RU" spc="-10" dirty="0"/>
              <a:t>Текущее применение лого в рекламной кампании «Что стоит за этим знаком» </a:t>
            </a:r>
          </a:p>
        </p:txBody>
      </p:sp>
    </p:spTree>
    <p:extLst>
      <p:ext uri="{BB962C8B-B14F-4D97-AF65-F5344CB8AC3E}">
        <p14:creationId xmlns:p14="http://schemas.microsoft.com/office/powerpoint/2010/main" val="307813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82696" y="2194560"/>
            <a:ext cx="5736590" cy="1750060"/>
            <a:chOff x="3282696" y="2194560"/>
            <a:chExt cx="5736590" cy="17500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82696" y="2194560"/>
              <a:ext cx="5736336" cy="142036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8144" y="2496312"/>
              <a:ext cx="5315711" cy="144780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955256" y="2870707"/>
            <a:ext cx="4281170" cy="139700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819"/>
              </a:spcBef>
            </a:pPr>
            <a:r>
              <a:rPr sz="2400" spc="-10" dirty="0">
                <a:latin typeface="BebasNeueBook"/>
                <a:cs typeface="BebasNeueBook"/>
              </a:rPr>
              <a:t>ЛОГОТИП</a:t>
            </a:r>
            <a:endParaRPr sz="2400" dirty="0">
              <a:latin typeface="BebasNeueBook"/>
              <a:cs typeface="BebasNeueBook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r>
              <a:rPr sz="2400" dirty="0">
                <a:latin typeface="BebasNeueBook"/>
                <a:cs typeface="BebasNeueBook"/>
              </a:rPr>
              <a:t>С</a:t>
            </a:r>
            <a:r>
              <a:rPr sz="2400" spc="-30" dirty="0">
                <a:latin typeface="BebasNeueBook"/>
                <a:cs typeface="BebasNeueBook"/>
              </a:rPr>
              <a:t> </a:t>
            </a:r>
            <a:r>
              <a:rPr sz="2400" dirty="0">
                <a:latin typeface="BebasNeueBook"/>
                <a:cs typeface="BebasNeueBook"/>
              </a:rPr>
              <a:t>ДОПОЛНИТЕЛЬНЫМ</a:t>
            </a:r>
            <a:r>
              <a:rPr sz="2400" spc="-20" dirty="0">
                <a:latin typeface="BebasNeueBook"/>
                <a:cs typeface="BebasNeueBook"/>
              </a:rPr>
              <a:t> </a:t>
            </a:r>
            <a:r>
              <a:rPr sz="2400" dirty="0">
                <a:latin typeface="BebasNeueBook"/>
                <a:cs typeface="BebasNeueBook"/>
              </a:rPr>
              <a:t>ТЕКСТОВЫМ</a:t>
            </a:r>
            <a:r>
              <a:rPr sz="2400" spc="-15" dirty="0">
                <a:latin typeface="BebasNeueBook"/>
                <a:cs typeface="BebasNeueBook"/>
              </a:rPr>
              <a:t> </a:t>
            </a:r>
            <a:r>
              <a:rPr sz="2400" spc="-10" dirty="0">
                <a:latin typeface="BebasNeueBook"/>
                <a:cs typeface="BebasNeueBook"/>
              </a:rPr>
              <a:t>ЭЛЕМЕНТОМ</a:t>
            </a:r>
            <a:endParaRPr sz="2400" dirty="0">
              <a:latin typeface="BebasNeueBook"/>
              <a:cs typeface="BebasNeueBook"/>
            </a:endParaRPr>
          </a:p>
          <a:p>
            <a:pPr marL="635" algn="ctr">
              <a:lnSpc>
                <a:spcPct val="100000"/>
              </a:lnSpc>
              <a:spcBef>
                <a:spcPts val="720"/>
              </a:spcBef>
            </a:pPr>
            <a:endParaRPr sz="2400" dirty="0">
              <a:latin typeface="BebasNeueBook"/>
              <a:cs typeface="BebasNeueBook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447CE9A-2D25-4130-8028-6C5844054D62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51850" y="4885702"/>
            <a:ext cx="2679700" cy="2218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9200" y="1600200"/>
            <a:ext cx="6980536" cy="1670555"/>
          </a:xfrm>
          <a:prstGeom prst="rect">
            <a:avLst/>
          </a:prstGeom>
        </p:spPr>
      </p:pic>
      <p:pic>
        <p:nvPicPr>
          <p:cNvPr id="5" name="Picture 2" descr="http://qrcoder.ru/code/?https%3A%2F%2Fdisk.yandex.ru%2Fd%2FtsFoRIigzxb4DQ&amp;4&amp;0">
            <a:hlinkClick r:id="rId4"/>
            <a:extLst>
              <a:ext uri="{FF2B5EF4-FFF2-40B4-BE49-F238E27FC236}">
                <a16:creationId xmlns="" xmlns:a16="http://schemas.microsoft.com/office/drawing/2014/main" id="{2C448E57-5CAA-4CA9-936C-E5A406684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5052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2">
            <a:extLst>
              <a:ext uri="{FF2B5EF4-FFF2-40B4-BE49-F238E27FC236}">
                <a16:creationId xmlns="" xmlns:a16="http://schemas.microsoft.com/office/drawing/2014/main" id="{DAFE327D-EEFC-495E-9D58-3F05B53F5931}"/>
              </a:ext>
            </a:extLst>
          </p:cNvPr>
          <p:cNvSpPr txBox="1"/>
          <p:nvPr/>
        </p:nvSpPr>
        <p:spPr>
          <a:xfrm>
            <a:off x="7920613" y="5011682"/>
            <a:ext cx="35814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2400" spc="-10" dirty="0" err="1">
                <a:latin typeface="BebasNeueBook"/>
                <a:cs typeface="BebasNeueBook"/>
              </a:rPr>
              <a:t>Qr</a:t>
            </a:r>
            <a:r>
              <a:rPr lang="ru-RU" sz="2400" spc="-10" dirty="0">
                <a:latin typeface="BebasNeueBook"/>
                <a:cs typeface="BebasNeueBook"/>
              </a:rPr>
              <a:t> код на </a:t>
            </a:r>
            <a:r>
              <a:rPr lang="en-US" sz="2400" spc="-10" dirty="0">
                <a:latin typeface="BebasNeueBook"/>
                <a:cs typeface="BebasNeueBook"/>
              </a:rPr>
              <a:t>–</a:t>
            </a:r>
            <a:r>
              <a:rPr sz="2400" spc="-10" dirty="0" err="1">
                <a:latin typeface="BebasNeueBook"/>
                <a:cs typeface="BebasNeueBook"/>
              </a:rPr>
              <a:t>Логотип</a:t>
            </a:r>
            <a:r>
              <a:rPr lang="ru-RU" sz="2400" spc="-10" dirty="0">
                <a:latin typeface="BebasNeueBook"/>
                <a:cs typeface="BebasNeueBook"/>
              </a:rPr>
              <a:t> и дополнительные элементы</a:t>
            </a:r>
            <a:endParaRPr sz="2400" dirty="0">
              <a:latin typeface="BebasNeueBook"/>
              <a:cs typeface="BebasNeueBook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E6715A6-04ED-4545-B04C-94641DD950F2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E381F1-DFC3-4CCC-8214-A149EC7414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34" y="1058974"/>
            <a:ext cx="7700466" cy="34105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50208" y="2051304"/>
            <a:ext cx="5736590" cy="1746885"/>
            <a:chOff x="3950208" y="2051304"/>
            <a:chExt cx="5736590" cy="17468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0208" y="2051304"/>
              <a:ext cx="5736336" cy="141732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05656" y="2350008"/>
              <a:ext cx="5318759" cy="14478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56075" y="2870707"/>
            <a:ext cx="3877945" cy="8976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7255" marR="5080" indent="-885190">
              <a:lnSpc>
                <a:spcPct val="125000"/>
              </a:lnSpc>
              <a:spcBef>
                <a:spcPts val="100"/>
              </a:spcBef>
            </a:pP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ОФОРМЛЕНИЕ</a:t>
            </a:r>
            <a:r>
              <a:rPr sz="2400" b="0" spc="-4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ГЛАВНОЙ</a:t>
            </a:r>
            <a:r>
              <a:rPr sz="2400" b="0" spc="-3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СТРАНИЦЫ</a:t>
            </a:r>
            <a:r>
              <a:rPr sz="2400" b="0" spc="-1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САЙТА</a:t>
            </a:r>
            <a:r>
              <a:rPr lang="ru-RU"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С</a:t>
            </a:r>
            <a:r>
              <a:rPr sz="2400" b="0" spc="-15" dirty="0">
                <a:solidFill>
                  <a:srgbClr val="000000"/>
                </a:solidFill>
                <a:latin typeface="BebasNeueBook"/>
                <a:cs typeface="BebasNeueBook"/>
              </a:rPr>
              <a:t> </a:t>
            </a:r>
            <a:r>
              <a:rPr sz="2400" b="0" dirty="0">
                <a:solidFill>
                  <a:srgbClr val="000000"/>
                </a:solidFill>
                <a:latin typeface="BebasNeueBook"/>
                <a:cs typeface="BebasNeueBook"/>
              </a:rPr>
              <a:t>ТЕКСТОВЫМ</a:t>
            </a:r>
            <a:r>
              <a:rPr sz="2400" b="0" spc="-10" dirty="0">
                <a:solidFill>
                  <a:srgbClr val="000000"/>
                </a:solidFill>
                <a:latin typeface="BebasNeueBook"/>
                <a:cs typeface="BebasNeueBook"/>
              </a:rPr>
              <a:t> БЛОКОМ</a:t>
            </a:r>
            <a:endParaRPr sz="2400" dirty="0">
              <a:latin typeface="BebasNeueBook"/>
              <a:cs typeface="BebasNeueBook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E8E7A0-E916-4E44-8A3F-03A9B7F374D8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25845" y="6071108"/>
            <a:ext cx="19157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BebasNeueBook"/>
                <a:cs typeface="BebasNeueBook"/>
              </a:rPr>
              <a:t>Главная</a:t>
            </a:r>
            <a:r>
              <a:rPr sz="2400" spc="-15" dirty="0">
                <a:latin typeface="BebasNeueBook"/>
                <a:cs typeface="BebasNeueBook"/>
              </a:rPr>
              <a:t> </a:t>
            </a:r>
            <a:r>
              <a:rPr sz="2400" spc="-10" dirty="0">
                <a:latin typeface="BebasNeueBook"/>
                <a:cs typeface="BebasNeueBook"/>
              </a:rPr>
              <a:t>страница</a:t>
            </a:r>
            <a:endParaRPr sz="2400">
              <a:latin typeface="BebasNeueBook"/>
              <a:cs typeface="BebasNeueBook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90058" y="6056674"/>
            <a:ext cx="2679700" cy="2218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4875A53-1191-4967-92D9-E45A9F895C04}"/>
              </a:ext>
            </a:extLst>
          </p:cNvPr>
          <p:cNvSpPr/>
          <p:nvPr/>
        </p:nvSpPr>
        <p:spPr>
          <a:xfrm>
            <a:off x="7848600" y="6161007"/>
            <a:ext cx="4038600" cy="696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92B6CB9-02A7-41ED-95CA-496E1C11D6E0}"/>
              </a:ext>
            </a:extLst>
          </p:cNvPr>
          <p:cNvSpPr txBox="1"/>
          <p:nvPr/>
        </p:nvSpPr>
        <p:spPr>
          <a:xfrm>
            <a:off x="11722641" y="637931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FFD3F2E-587B-D871-515D-B8F3BCF892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3567" cy="5961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7444" y="1019555"/>
            <a:ext cx="10528300" cy="3530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265" algn="l">
              <a:lnSpc>
                <a:spcPct val="118600"/>
              </a:lnSpc>
              <a:spcBef>
                <a:spcPts val="100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1400" dirty="0" err="1">
                <a:latin typeface="Arial"/>
                <a:cs typeface="Arial"/>
              </a:rPr>
              <a:t>Вместо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spc="45" dirty="0" err="1">
                <a:latin typeface="Arial"/>
                <a:cs typeface="Arial"/>
              </a:rPr>
              <a:t>логотипа</a:t>
            </a:r>
            <a:r>
              <a:rPr sz="1400" spc="90" dirty="0">
                <a:latin typeface="Arial"/>
                <a:cs typeface="Arial"/>
              </a:rPr>
              <a:t>  </a:t>
            </a:r>
            <a:r>
              <a:rPr sz="1400" spc="45" dirty="0">
                <a:latin typeface="Arial"/>
                <a:cs typeface="Arial"/>
              </a:rPr>
              <a:t>«</a:t>
            </a:r>
            <a:r>
              <a:rPr sz="1400" spc="45" dirty="0" err="1">
                <a:latin typeface="Arial"/>
                <a:cs typeface="Arial"/>
              </a:rPr>
              <a:t>Формирование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dirty="0" err="1">
                <a:latin typeface="Arial"/>
                <a:cs typeface="Arial"/>
              </a:rPr>
              <a:t>комфортной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spc="50" dirty="0" err="1">
                <a:latin typeface="Arial"/>
                <a:cs typeface="Arial"/>
              </a:rPr>
              <a:t>городской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dirty="0" err="1">
                <a:latin typeface="Arial"/>
                <a:cs typeface="Arial"/>
              </a:rPr>
              <a:t>среды</a:t>
            </a:r>
            <a:r>
              <a:rPr sz="1400" dirty="0">
                <a:latin typeface="Arial"/>
                <a:cs typeface="Arial"/>
              </a:rPr>
              <a:t>»</a:t>
            </a:r>
            <a:r>
              <a:rPr sz="1400" spc="90" dirty="0">
                <a:latin typeface="Arial"/>
                <a:cs typeface="Arial"/>
              </a:rPr>
              <a:t>  </a:t>
            </a:r>
            <a:r>
              <a:rPr lang="ru-RU" sz="1400" dirty="0">
                <a:latin typeface="Arial"/>
                <a:cs typeface="Arial"/>
              </a:rPr>
              <a:t>и</a:t>
            </a:r>
            <a:r>
              <a:rPr sz="1400" dirty="0" err="1">
                <a:latin typeface="Arial"/>
                <a:cs typeface="Arial"/>
              </a:rPr>
              <a:t>спользовать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spc="45" dirty="0" err="1">
                <a:latin typeface="Arial"/>
                <a:cs typeface="Arial"/>
              </a:rPr>
              <a:t>вариант</a:t>
            </a:r>
            <a:r>
              <a:rPr sz="1400" spc="90" dirty="0">
                <a:latin typeface="Arial"/>
                <a:cs typeface="Arial"/>
              </a:rPr>
              <a:t>  </a:t>
            </a:r>
            <a:r>
              <a:rPr sz="1400" spc="45" dirty="0">
                <a:latin typeface="Arial"/>
                <a:cs typeface="Arial"/>
              </a:rPr>
              <a:t>логотипа</a:t>
            </a:r>
            <a:r>
              <a:rPr sz="1400" spc="90" dirty="0">
                <a:latin typeface="Arial"/>
                <a:cs typeface="Arial"/>
              </a:rPr>
              <a:t>  </a:t>
            </a:r>
            <a:r>
              <a:rPr sz="1400" dirty="0">
                <a:latin typeface="Arial"/>
                <a:cs typeface="Arial"/>
              </a:rPr>
              <a:t>«Жилье</a:t>
            </a:r>
            <a:r>
              <a:rPr sz="1400" spc="95" dirty="0">
                <a:latin typeface="Arial"/>
                <a:cs typeface="Arial"/>
              </a:rPr>
              <a:t>  </a:t>
            </a:r>
            <a:r>
              <a:rPr sz="1400" spc="50" dirty="0">
                <a:latin typeface="Arial"/>
                <a:cs typeface="Arial"/>
              </a:rPr>
              <a:t>и </a:t>
            </a:r>
            <a:r>
              <a:rPr sz="1400" dirty="0">
                <a:latin typeface="Arial"/>
                <a:cs typeface="Arial"/>
              </a:rPr>
              <a:t>городская</a:t>
            </a:r>
            <a:r>
              <a:rPr sz="1400" spc="120" dirty="0">
                <a:latin typeface="Arial"/>
                <a:cs typeface="Arial"/>
              </a:rPr>
              <a:t> </a:t>
            </a:r>
            <a:r>
              <a:rPr sz="1400" spc="-20" dirty="0" err="1">
                <a:latin typeface="Arial"/>
                <a:cs typeface="Arial"/>
              </a:rPr>
              <a:t>среда</a:t>
            </a:r>
            <a:r>
              <a:rPr sz="1400" spc="-20" dirty="0">
                <a:latin typeface="Arial"/>
                <a:cs typeface="Arial"/>
              </a:rPr>
              <a:t>»</a:t>
            </a:r>
            <a:r>
              <a:rPr lang="ru-RU" sz="1400" spc="-20" dirty="0">
                <a:latin typeface="Arial"/>
                <a:cs typeface="Arial"/>
              </a:rPr>
              <a:t> новой версии</a:t>
            </a:r>
            <a:r>
              <a:rPr sz="1400" spc="-25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5"/>
              </a:spcBef>
              <a:buFont typeface="Arial"/>
              <a:buAutoNum type="arabicPeriod"/>
            </a:pPr>
            <a:endParaRPr sz="1850" dirty="0">
              <a:latin typeface="Arial"/>
              <a:cs typeface="Arial"/>
            </a:endParaRPr>
          </a:p>
          <a:p>
            <a:pPr marL="401320" indent="-389255" algn="l">
              <a:lnSpc>
                <a:spcPct val="100000"/>
              </a:lnSpc>
              <a:buAutoNum type="arabicPeriod"/>
              <a:tabLst>
                <a:tab pos="401320" algn="l"/>
                <a:tab pos="401955" algn="l"/>
              </a:tabLst>
            </a:pPr>
            <a:r>
              <a:rPr sz="1400" dirty="0">
                <a:latin typeface="Arial"/>
                <a:cs typeface="Arial"/>
              </a:rPr>
              <a:t>Добавить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раздел</a:t>
            </a:r>
            <a:r>
              <a:rPr sz="1400" spc="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60" dirty="0">
                <a:latin typeface="Arial"/>
                <a:cs typeface="Arial"/>
              </a:rPr>
              <a:t>ключевой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spc="45" dirty="0">
                <a:latin typeface="Arial"/>
                <a:cs typeface="Arial"/>
              </a:rPr>
              <a:t>информацией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spc="60" dirty="0">
                <a:latin typeface="Arial"/>
                <a:cs typeface="Arial"/>
              </a:rPr>
              <a:t>о</a:t>
            </a:r>
            <a:r>
              <a:rPr sz="1400" spc="25" dirty="0">
                <a:latin typeface="Arial"/>
                <a:cs typeface="Arial"/>
              </a:rPr>
              <a:t> </a:t>
            </a:r>
            <a:r>
              <a:rPr sz="1400" spc="50" dirty="0">
                <a:latin typeface="Arial"/>
                <a:cs typeface="Arial"/>
              </a:rPr>
              <a:t>нацпроекте</a:t>
            </a:r>
            <a:r>
              <a:rPr sz="1400" spc="430" dirty="0">
                <a:latin typeface="Arial"/>
                <a:cs typeface="Arial"/>
              </a:rPr>
              <a:t> </a:t>
            </a:r>
            <a:r>
              <a:rPr sz="1400" spc="50" dirty="0">
                <a:latin typeface="Arial"/>
                <a:cs typeface="Arial"/>
              </a:rPr>
              <a:t>на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сайт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2045F6"/>
                </a:solidFill>
                <a:latin typeface="Open Sans"/>
                <a:cs typeface="Open Sans"/>
              </a:rPr>
              <a:t>za.gorodsreda.ru</a:t>
            </a:r>
            <a:r>
              <a:rPr sz="1400" spc="-10" dirty="0">
                <a:latin typeface="Arial"/>
                <a:cs typeface="Arial"/>
              </a:rPr>
              <a:t>.</a:t>
            </a:r>
            <a:r>
              <a:rPr lang="ru-RU" sz="1400" spc="-10" dirty="0">
                <a:latin typeface="Arial"/>
                <a:cs typeface="Arial"/>
              </a:rPr>
              <a:t> Фактура: </a:t>
            </a:r>
            <a:r>
              <a:rPr lang="en-US" sz="1400" spc="-10" dirty="0">
                <a:latin typeface="Arial"/>
                <a:cs typeface="Arial"/>
                <a:hlinkClick r:id="rId2"/>
              </a:rPr>
              <a:t>https://disk.yandex.ru/d/0vnTfTtObJ4phg</a:t>
            </a:r>
            <a:r>
              <a:rPr lang="ru-RU" sz="1400" spc="-10" dirty="0">
                <a:latin typeface="Arial"/>
                <a:cs typeface="Arial"/>
              </a:rPr>
              <a:t> </a:t>
            </a:r>
          </a:p>
          <a:p>
            <a:pPr marL="401320" indent="-389255" algn="l">
              <a:lnSpc>
                <a:spcPct val="100000"/>
              </a:lnSpc>
              <a:buAutoNum type="arabicPeriod"/>
              <a:tabLst>
                <a:tab pos="401320" algn="l"/>
                <a:tab pos="401955" algn="l"/>
              </a:tabLst>
            </a:pPr>
            <a:endParaRPr sz="1750" dirty="0">
              <a:latin typeface="Arial"/>
              <a:cs typeface="Arial"/>
            </a:endParaRPr>
          </a:p>
          <a:p>
            <a:pPr marL="354965" marR="5080" indent="-342265" algn="l">
              <a:lnSpc>
                <a:spcPct val="112900"/>
              </a:lnSpc>
              <a:buAutoNum type="arabicPeriod"/>
              <a:tabLst>
                <a:tab pos="354965" algn="l"/>
                <a:tab pos="355600" algn="l"/>
                <a:tab pos="808355" algn="l"/>
                <a:tab pos="1731645" algn="l"/>
                <a:tab pos="3126740" algn="l"/>
                <a:tab pos="4114800" algn="l"/>
                <a:tab pos="5617210" algn="l"/>
                <a:tab pos="7264400" algn="l"/>
                <a:tab pos="8215630" algn="l"/>
                <a:tab pos="9163050" algn="l"/>
              </a:tabLst>
            </a:pPr>
            <a:r>
              <a:rPr sz="1400" spc="-25" dirty="0" err="1">
                <a:latin typeface="Arial"/>
                <a:cs typeface="Arial"/>
              </a:rPr>
              <a:t>Для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-10" dirty="0" err="1">
                <a:latin typeface="Arial"/>
                <a:cs typeface="Arial"/>
              </a:rPr>
              <a:t>демонстрации</a:t>
            </a:r>
            <a:r>
              <a:rPr lang="ru-RU" sz="1400" spc="-10" dirty="0">
                <a:latin typeface="Arial"/>
                <a:cs typeface="Arial"/>
              </a:rPr>
              <a:t> </a:t>
            </a:r>
            <a:r>
              <a:rPr sz="1400" spc="-10" dirty="0" err="1">
                <a:latin typeface="Arial"/>
                <a:cs typeface="Arial"/>
              </a:rPr>
              <a:t>масштаба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35" dirty="0">
                <a:latin typeface="Arial"/>
                <a:cs typeface="Arial"/>
              </a:rPr>
              <a:t>реализованных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-10" dirty="0">
                <a:latin typeface="Arial"/>
                <a:cs typeface="Arial"/>
              </a:rPr>
              <a:t>благоустроенных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-10" dirty="0">
                <a:latin typeface="Arial"/>
                <a:cs typeface="Arial"/>
              </a:rPr>
              <a:t>объектов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-10" dirty="0">
                <a:latin typeface="Arial"/>
                <a:cs typeface="Arial"/>
              </a:rPr>
              <a:t>добавить</a:t>
            </a:r>
            <a:r>
              <a:rPr sz="1400" dirty="0">
                <a:latin typeface="Arial"/>
                <a:cs typeface="Arial"/>
              </a:rPr>
              <a:t>	</a:t>
            </a:r>
            <a:r>
              <a:rPr sz="1400" spc="40" dirty="0">
                <a:latin typeface="Arial"/>
                <a:cs typeface="Arial"/>
              </a:rPr>
              <a:t>интерактивные </a:t>
            </a:r>
            <a:r>
              <a:rPr sz="1400" spc="55" dirty="0">
                <a:latin typeface="Arial"/>
                <a:cs typeface="Arial"/>
              </a:rPr>
              <a:t>видеоролики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«Было-</a:t>
            </a:r>
            <a:r>
              <a:rPr sz="1400" spc="-25" dirty="0">
                <a:latin typeface="Arial"/>
                <a:cs typeface="Arial"/>
              </a:rPr>
              <a:t>Стало»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https://disk.yandex.ru/i/KNpNA0KgtAGXTw</a:t>
            </a:r>
            <a:r>
              <a:rPr sz="1400" spc="260" dirty="0">
                <a:latin typeface="Arial"/>
                <a:cs typeface="Arial"/>
              </a:rPr>
              <a:t> </a:t>
            </a:r>
            <a:r>
              <a:rPr sz="1400" spc="-50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25"/>
              </a:spcBef>
              <a:buFont typeface="Arial"/>
              <a:buAutoNum type="arabicPeriod"/>
            </a:pPr>
            <a:endParaRPr sz="1900" dirty="0">
              <a:latin typeface="Arial"/>
              <a:cs typeface="Arial"/>
            </a:endParaRPr>
          </a:p>
          <a:p>
            <a:pPr marL="354965" indent="-342265" algn="l">
              <a:lnSpc>
                <a:spcPct val="1000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sz="1400" dirty="0">
                <a:latin typeface="Arial"/>
                <a:cs typeface="Arial"/>
              </a:rPr>
              <a:t>Добавить</a:t>
            </a:r>
            <a:r>
              <a:rPr sz="1400" spc="45" dirty="0">
                <a:latin typeface="Arial"/>
                <a:cs typeface="Arial"/>
              </a:rPr>
              <a:t> </a:t>
            </a:r>
            <a:r>
              <a:rPr sz="1400" spc="55" dirty="0">
                <a:latin typeface="Arial"/>
                <a:cs typeface="Arial"/>
              </a:rPr>
              <a:t>счетчик</a:t>
            </a:r>
            <a:r>
              <a:rPr sz="1400" spc="50" dirty="0">
                <a:latin typeface="Arial"/>
                <a:cs typeface="Arial"/>
              </a:rPr>
              <a:t> времени </a:t>
            </a:r>
            <a:r>
              <a:rPr sz="1400" dirty="0" err="1">
                <a:latin typeface="Arial"/>
                <a:cs typeface="Arial"/>
              </a:rPr>
              <a:t>до</a:t>
            </a:r>
            <a:r>
              <a:rPr sz="1400" spc="60" dirty="0">
                <a:latin typeface="Arial"/>
                <a:cs typeface="Arial"/>
              </a:rPr>
              <a:t> </a:t>
            </a:r>
            <a:r>
              <a:rPr lang="ru-RU" sz="1400" spc="60" dirty="0">
                <a:latin typeface="Arial"/>
                <a:cs typeface="Arial"/>
              </a:rPr>
              <a:t>начала и </a:t>
            </a:r>
            <a:r>
              <a:rPr sz="1400" spc="65" dirty="0" err="1">
                <a:latin typeface="Arial"/>
                <a:cs typeface="Arial"/>
              </a:rPr>
              <a:t>конца</a:t>
            </a:r>
            <a:r>
              <a:rPr sz="1400" spc="50" dirty="0">
                <a:latin typeface="Arial"/>
                <a:cs typeface="Arial"/>
              </a:rPr>
              <a:t> </a:t>
            </a:r>
            <a:r>
              <a:rPr sz="1400" spc="45" dirty="0">
                <a:latin typeface="Arial"/>
                <a:cs typeface="Arial"/>
              </a:rPr>
              <a:t>проведения</a:t>
            </a:r>
            <a:r>
              <a:rPr sz="1400" spc="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голосования.</a:t>
            </a:r>
            <a:endParaRPr sz="14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buFont typeface="Arial"/>
              <a:buAutoNum type="arabicPeriod"/>
            </a:pPr>
            <a:endParaRPr sz="1750" dirty="0">
              <a:latin typeface="Arial"/>
              <a:cs typeface="Arial"/>
            </a:endParaRPr>
          </a:p>
          <a:p>
            <a:pPr marL="354965" marR="5080" indent="-342265" algn="l">
              <a:lnSpc>
                <a:spcPct val="112900"/>
              </a:lnSpc>
              <a:buAutoNum type="arabicPeriod"/>
              <a:tabLst>
                <a:tab pos="354965" algn="l"/>
                <a:tab pos="355600" algn="l"/>
              </a:tabLst>
            </a:pPr>
            <a:r>
              <a:rPr lang="ru-RU" sz="1400" dirty="0">
                <a:latin typeface="Arial"/>
                <a:cs typeface="Arial"/>
              </a:rPr>
              <a:t>Добавить список регионов - лидеров по уровню вовлеченности  граждан в процессы благоустройства</a:t>
            </a:r>
            <a:r>
              <a:rPr sz="1400" spc="375" dirty="0">
                <a:latin typeface="Arial"/>
                <a:cs typeface="Arial"/>
              </a:rPr>
              <a:t> </a:t>
            </a:r>
            <a:r>
              <a:rPr sz="1400" spc="100" dirty="0">
                <a:latin typeface="Arial"/>
                <a:cs typeface="Arial"/>
              </a:rPr>
              <a:t>и</a:t>
            </a:r>
            <a:r>
              <a:rPr sz="1400" spc="39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обновлять</a:t>
            </a:r>
            <a:r>
              <a:rPr sz="1400" spc="38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 </a:t>
            </a:r>
            <a:r>
              <a:rPr sz="1400" spc="50" dirty="0">
                <a:latin typeface="Arial"/>
                <a:cs typeface="Arial"/>
              </a:rPr>
              <a:t>режиме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45" dirty="0">
                <a:latin typeface="Arial"/>
                <a:cs typeface="Arial"/>
              </a:rPr>
              <a:t>реального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50" dirty="0">
                <a:latin typeface="Arial"/>
                <a:cs typeface="Arial"/>
              </a:rPr>
              <a:t>времени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50" dirty="0">
                <a:latin typeface="Arial"/>
                <a:cs typeface="Arial"/>
              </a:rPr>
              <a:t>в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55" dirty="0">
                <a:latin typeface="Arial"/>
                <a:cs typeface="Arial"/>
              </a:rPr>
              <a:t>период</a:t>
            </a:r>
            <a:r>
              <a:rPr sz="1400" spc="-10" dirty="0">
                <a:latin typeface="Arial"/>
                <a:cs typeface="Arial"/>
              </a:rPr>
              <a:t> голосования.</a:t>
            </a:r>
            <a:endParaRPr sz="1400" dirty="0">
              <a:latin typeface="Arial"/>
              <a:cs typeface="Arial"/>
            </a:endParaRPr>
          </a:p>
          <a:p>
            <a:pPr algn="l">
              <a:lnSpc>
                <a:spcPct val="100000"/>
              </a:lnSpc>
              <a:spcBef>
                <a:spcPts val="5"/>
              </a:spcBef>
              <a:buFont typeface="Arial"/>
              <a:buAutoNum type="arabicPeriod"/>
            </a:pPr>
            <a:endParaRPr sz="175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229" y="163067"/>
            <a:ext cx="10357125" cy="532965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dirty="0"/>
              <a:t>Р</a:t>
            </a:r>
            <a:r>
              <a:rPr dirty="0" err="1"/>
              <a:t>екомендации</a:t>
            </a:r>
            <a:r>
              <a:rPr spc="-40" dirty="0"/>
              <a:t> </a:t>
            </a:r>
            <a:r>
              <a:rPr dirty="0"/>
              <a:t>по</a:t>
            </a:r>
            <a:r>
              <a:rPr spc="-35" dirty="0"/>
              <a:t> </a:t>
            </a:r>
            <a:r>
              <a:rPr dirty="0"/>
              <a:t>доработке</a:t>
            </a:r>
            <a:r>
              <a:rPr spc="-30" dirty="0"/>
              <a:t> </a:t>
            </a:r>
            <a:r>
              <a:rPr dirty="0"/>
              <a:t>платформы</a:t>
            </a:r>
            <a:r>
              <a:rPr spc="-30" dirty="0"/>
              <a:t> </a:t>
            </a:r>
            <a:r>
              <a:rPr spc="-10" dirty="0"/>
              <a:t>za.gorodsreda.ru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483E0CB-8D4E-457A-B61C-DA0ECE2C43DA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00830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50208" y="2051304"/>
            <a:ext cx="5736590" cy="1746885"/>
            <a:chOff x="3950208" y="2051304"/>
            <a:chExt cx="5736590" cy="17468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0208" y="2051304"/>
              <a:ext cx="5736336" cy="141732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05656" y="2350008"/>
              <a:ext cx="5318759" cy="14478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56075" y="2870707"/>
            <a:ext cx="3877945" cy="8976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7255" marR="5080" indent="-885190">
              <a:lnSpc>
                <a:spcPct val="125000"/>
              </a:lnSpc>
              <a:spcBef>
                <a:spcPts val="100"/>
              </a:spcBef>
            </a:pPr>
            <a:r>
              <a:rPr lang="ru-RU" sz="2400" b="0" dirty="0">
                <a:solidFill>
                  <a:srgbClr val="000000"/>
                </a:solidFill>
                <a:latin typeface="BebasNeueBook"/>
                <a:cs typeface="BebasNeueBook"/>
              </a:rPr>
              <a:t>Материалы рекламной кампании «Влиятельные люди»</a:t>
            </a:r>
            <a:endParaRPr sz="2400" dirty="0">
              <a:latin typeface="BebasNeueBook"/>
              <a:cs typeface="BebasNeueBook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1CF7F3C-C33A-4927-977D-7311410FE7C3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71226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229" y="163067"/>
            <a:ext cx="11160771" cy="532965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spc="-10" dirty="0"/>
              <a:t>Наружная реклама</a:t>
            </a:r>
            <a:endParaRPr spc="-10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9302DB87-91FB-42DE-9F44-24975E2A44D8}"/>
              </a:ext>
            </a:extLst>
          </p:cNvPr>
          <p:cNvGraphicFramePr>
            <a:graphicFrameLocks noGrp="1"/>
          </p:cNvGraphicFramePr>
          <p:nvPr/>
        </p:nvGraphicFramePr>
        <p:xfrm>
          <a:off x="2552700" y="3776350"/>
          <a:ext cx="8836742" cy="6836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18371">
                  <a:extLst>
                    <a:ext uri="{9D8B030D-6E8A-4147-A177-3AD203B41FA5}">
                      <a16:colId xmlns="" xmlns:a16="http://schemas.microsoft.com/office/drawing/2014/main" val="450065094"/>
                    </a:ext>
                  </a:extLst>
                </a:gridCol>
                <a:gridCol w="4418371">
                  <a:extLst>
                    <a:ext uri="{9D8B030D-6E8A-4147-A177-3AD203B41FA5}">
                      <a16:colId xmlns="" xmlns:a16="http://schemas.microsoft.com/office/drawing/2014/main" val="1954223073"/>
                    </a:ext>
                  </a:extLst>
                </a:gridCol>
              </a:tblGrid>
              <a:tr h="6836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0896113"/>
                  </a:ext>
                </a:extLst>
              </a:tr>
            </a:tbl>
          </a:graphicData>
        </a:graphic>
      </p:graphicFrame>
      <p:sp>
        <p:nvSpPr>
          <p:cNvPr id="10" name="object 4">
            <a:extLst>
              <a:ext uri="{FF2B5EF4-FFF2-40B4-BE49-F238E27FC236}">
                <a16:creationId xmlns="" xmlns:a16="http://schemas.microsoft.com/office/drawing/2014/main" id="{E29DF389-55F4-4F6A-8564-7D17D7C8A3D2}"/>
              </a:ext>
            </a:extLst>
          </p:cNvPr>
          <p:cNvSpPr txBox="1">
            <a:spLocks/>
          </p:cNvSpPr>
          <p:nvPr/>
        </p:nvSpPr>
        <p:spPr>
          <a:xfrm>
            <a:off x="2534557" y="3657321"/>
            <a:ext cx="2626371" cy="394466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marL="106680">
              <a:spcBef>
                <a:spcPts val="100"/>
              </a:spcBef>
            </a:pPr>
            <a:r>
              <a:rPr lang="ru-RU" sz="1100" spc="-10" dirty="0"/>
              <a:t>Сценарий 1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="" xmlns:a16="http://schemas.microsoft.com/office/drawing/2014/main" id="{D1E27BF1-FD70-474E-9556-9A5732809DCC}"/>
              </a:ext>
            </a:extLst>
          </p:cNvPr>
          <p:cNvSpPr txBox="1">
            <a:spLocks/>
          </p:cNvSpPr>
          <p:nvPr/>
        </p:nvSpPr>
        <p:spPr>
          <a:xfrm>
            <a:off x="6952928" y="3616337"/>
            <a:ext cx="2626371" cy="394466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>
            <a:lvl1pPr>
              <a:defRPr sz="2000" b="1" i="0">
                <a:solidFill>
                  <a:srgbClr val="2045F6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marL="106680">
              <a:spcBef>
                <a:spcPts val="100"/>
              </a:spcBef>
            </a:pPr>
            <a:r>
              <a:rPr lang="ru-RU" sz="1100" spc="-10" dirty="0"/>
              <a:t>Сценарий 2</a:t>
            </a:r>
          </a:p>
        </p:txBody>
      </p:sp>
      <p:sp>
        <p:nvSpPr>
          <p:cNvPr id="3" name="AutoShape 2" descr="blob:https://web.telegram.org/032fec5d-acc4-4d38-b166-8be9a5b29127">
            <a:extLst>
              <a:ext uri="{FF2B5EF4-FFF2-40B4-BE49-F238E27FC236}">
                <a16:creationId xmlns="" xmlns:a16="http://schemas.microsoft.com/office/drawing/2014/main" id="{B4EF9492-C4FA-4F94-A78A-B05851293D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70D7782-7819-4EDE-A061-67EF4881B055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9316614-EB8A-4812-84AA-79CF6A44A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90321"/>
            <a:ext cx="10668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86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9229" y="163067"/>
            <a:ext cx="11389371" cy="532965"/>
          </a:xfrm>
          <a:prstGeom prst="rect">
            <a:avLst/>
          </a:prstGeom>
        </p:spPr>
        <p:txBody>
          <a:bodyPr vert="horz" wrap="square" lIns="0" tIns="223011" rIns="0" bIns="0" rtlCol="0">
            <a:spAutoFit/>
          </a:bodyPr>
          <a:lstStyle/>
          <a:p>
            <a:pPr marL="106680">
              <a:lnSpc>
                <a:spcPct val="100000"/>
              </a:lnSpc>
              <a:spcBef>
                <a:spcPts val="100"/>
              </a:spcBef>
            </a:pPr>
            <a:r>
              <a:rPr lang="ru-RU" spc="-10" dirty="0"/>
              <a:t>ТВ: рекламный ролик</a:t>
            </a:r>
            <a:endParaRPr spc="-1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C1114A9-FAF8-4FC9-B35A-EC97E34BEA05}"/>
              </a:ext>
            </a:extLst>
          </p:cNvPr>
          <p:cNvSpPr txBox="1"/>
          <p:nvPr/>
        </p:nvSpPr>
        <p:spPr>
          <a:xfrm>
            <a:off x="5724327" y="5692914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pc="-10" dirty="0">
                <a:solidFill>
                  <a:srgbClr val="2045F6"/>
                </a:solidFill>
                <a:latin typeface="Open Sans"/>
                <a:ea typeface="+mj-ea"/>
                <a:cs typeface="Open Sans"/>
              </a:rPr>
              <a:t>Заставка с лого нацпроекта в финале ТВ-ролика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E7F9600-E171-4DE1-9A01-CC5D842D8FD1}"/>
              </a:ext>
            </a:extLst>
          </p:cNvPr>
          <p:cNvSpPr txBox="1"/>
          <p:nvPr/>
        </p:nvSpPr>
        <p:spPr>
          <a:xfrm>
            <a:off x="11506200" y="6400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9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9943809-2D3D-4502-BAB3-3C079FDD34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905000"/>
            <a:ext cx="6791127" cy="3687370"/>
          </a:xfrm>
          <a:prstGeom prst="rect">
            <a:avLst/>
          </a:prstGeom>
        </p:spPr>
      </p:pic>
      <p:pic>
        <p:nvPicPr>
          <p:cNvPr id="9" name="WhatsApp Video 2023-03-21 at 12.31.30 (1)">
            <a:hlinkClick r:id="" action="ppaction://media"/>
            <a:extLst>
              <a:ext uri="{FF2B5EF4-FFF2-40B4-BE49-F238E27FC236}">
                <a16:creationId xmlns="" xmlns:a16="http://schemas.microsoft.com/office/drawing/2014/main" id="{C30B32E7-3FBF-4B4C-A18A-0A05B49243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2057400"/>
            <a:ext cx="4713934" cy="266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4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7852</TotalTime>
  <Words>638</Words>
  <Application>Microsoft Office PowerPoint</Application>
  <PresentationFormat>Произвольный</PresentationFormat>
  <Paragraphs>108</Paragraphs>
  <Slides>15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Презентация PowerPoint</vt:lpstr>
      <vt:lpstr>ОФОРМЛЕНИЕ ГЛАВНОЙ СТРАНИЦЫ САЙТА  С ТЕКСТОВЫМ БЛОКОМ</vt:lpstr>
      <vt:lpstr>Презентация PowerPoint</vt:lpstr>
      <vt:lpstr>Рекомендации по доработке платформы za.gorodsreda.ru</vt:lpstr>
      <vt:lpstr>Материалы рекламной кампании «Влиятельные люди»</vt:lpstr>
      <vt:lpstr>Наружная реклама</vt:lpstr>
      <vt:lpstr>ТВ: рекламный ролик</vt:lpstr>
      <vt:lpstr>Интернет: баннеры </vt:lpstr>
      <vt:lpstr>Радио</vt:lpstr>
      <vt:lpstr>РЕКОМЕНДУЕМЫЕ ФОРМУЛИРОВКИ по упоминанию национального проекта «ЖИЛЬЕ И ГОРОДСКАЯ СРЕДА»</vt:lpstr>
      <vt:lpstr>Рекомендуемые формулировки по упоминанию национального проекта «Жилье и городска среда»</vt:lpstr>
      <vt:lpstr>Рекомендуемое формулировки при упоминании национального проекта и голосования</vt:lpstr>
      <vt:lpstr>Формулировка «По решению Президента России Владимира Путина» используется по рекомендации А.А.Громова   Размещение стартовало до проведения фокус-групп.   Наружная рекламная кампания «Что стоит за этим знаком» по нацпроекту «Жилье и городская среда» в марте-апреле 2023 года проводится в 28 городах России, включая 16 городов миллионников.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Влазнева Марина Сергеевна</dc:creator>
  <cp:lastModifiedBy>Marina</cp:lastModifiedBy>
  <cp:revision>37</cp:revision>
  <dcterms:created xsi:type="dcterms:W3CDTF">2023-03-02T08:29:49Z</dcterms:created>
  <dcterms:modified xsi:type="dcterms:W3CDTF">2023-04-17T08:42:31Z</dcterms:modified>
</cp:coreProperties>
</file>